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61"/>
  </p:notesMasterIdLst>
  <p:handoutMasterIdLst>
    <p:handoutMasterId r:id="rId62"/>
  </p:handoutMasterIdLst>
  <p:sldIdLst>
    <p:sldId id="257" r:id="rId2"/>
    <p:sldId id="260" r:id="rId3"/>
    <p:sldId id="354" r:id="rId4"/>
    <p:sldId id="261" r:id="rId5"/>
    <p:sldId id="263" r:id="rId6"/>
    <p:sldId id="353" r:id="rId7"/>
    <p:sldId id="327" r:id="rId8"/>
    <p:sldId id="326" r:id="rId9"/>
    <p:sldId id="268" r:id="rId10"/>
    <p:sldId id="270" r:id="rId11"/>
    <p:sldId id="276" r:id="rId12"/>
    <p:sldId id="334" r:id="rId13"/>
    <p:sldId id="335" r:id="rId14"/>
    <p:sldId id="336" r:id="rId15"/>
    <p:sldId id="337" r:id="rId16"/>
    <p:sldId id="328" r:id="rId17"/>
    <p:sldId id="329" r:id="rId18"/>
    <p:sldId id="330" r:id="rId19"/>
    <p:sldId id="331" r:id="rId20"/>
    <p:sldId id="333" r:id="rId21"/>
    <p:sldId id="332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8" r:id="rId31"/>
    <p:sldId id="346" r:id="rId32"/>
    <p:sldId id="347" r:id="rId33"/>
    <p:sldId id="349" r:id="rId34"/>
    <p:sldId id="274" r:id="rId35"/>
    <p:sldId id="275" r:id="rId36"/>
    <p:sldId id="271" r:id="rId37"/>
    <p:sldId id="277" r:id="rId38"/>
    <p:sldId id="278" r:id="rId39"/>
    <p:sldId id="272" r:id="rId40"/>
    <p:sldId id="279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98" r:id="rId50"/>
    <p:sldId id="299" r:id="rId51"/>
    <p:sldId id="300" r:id="rId52"/>
    <p:sldId id="289" r:id="rId53"/>
    <p:sldId id="293" r:id="rId54"/>
    <p:sldId id="295" r:id="rId55"/>
    <p:sldId id="351" r:id="rId56"/>
    <p:sldId id="352" r:id="rId57"/>
    <p:sldId id="297" r:id="rId58"/>
    <p:sldId id="325" r:id="rId59"/>
    <p:sldId id="301" r:id="rId6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2C2A-44E3-4BD1-BA2C-81DF54009F98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A3C6707-6E9F-4310-8BBA-C7B332CBF948}">
      <dgm:prSet/>
      <dgm:spPr/>
      <dgm:t>
        <a:bodyPr/>
        <a:lstStyle/>
        <a:p>
          <a:r>
            <a:rPr lang="ko-KR"/>
            <a:t>이것도 도덕논쟁과 관련이 있을까요</a:t>
          </a:r>
          <a:r>
            <a:rPr lang="en-US"/>
            <a:t>?</a:t>
          </a:r>
        </a:p>
      </dgm:t>
    </dgm:pt>
    <dgm:pt modelId="{6BCA5770-0BEA-47BE-9E12-FB988DB1AA0C}" type="parTrans" cxnId="{B7875838-91C3-4F96-9C7D-ACE6208F7F04}">
      <dgm:prSet/>
      <dgm:spPr/>
      <dgm:t>
        <a:bodyPr/>
        <a:lstStyle/>
        <a:p>
          <a:endParaRPr lang="en-US"/>
        </a:p>
      </dgm:t>
    </dgm:pt>
    <dgm:pt modelId="{FF2EE0AB-9C16-4FB4-A8F3-6770C21D9165}" type="sibTrans" cxnId="{B7875838-91C3-4F96-9C7D-ACE6208F7F04}">
      <dgm:prSet/>
      <dgm:spPr/>
      <dgm:t>
        <a:bodyPr/>
        <a:lstStyle/>
        <a:p>
          <a:endParaRPr lang="en-US"/>
        </a:p>
      </dgm:t>
    </dgm:pt>
    <dgm:pt modelId="{5AADD4F9-05DD-48EE-8A25-B5E3C9ACAF81}">
      <dgm:prSet/>
      <dgm:spPr/>
      <dgm:t>
        <a:bodyPr/>
        <a:lstStyle/>
        <a:p>
          <a:r>
            <a:rPr lang="ko-KR"/>
            <a:t>네 있습니다</a:t>
          </a:r>
          <a:r>
            <a:rPr lang="en-US"/>
            <a:t>.</a:t>
          </a:r>
        </a:p>
      </dgm:t>
    </dgm:pt>
    <dgm:pt modelId="{3D5C57BD-F0BF-4095-8B19-E0E61939C06D}" type="parTrans" cxnId="{CDB14769-E46A-4F72-82BF-3CA00728F0ED}">
      <dgm:prSet/>
      <dgm:spPr/>
      <dgm:t>
        <a:bodyPr/>
        <a:lstStyle/>
        <a:p>
          <a:endParaRPr lang="en-US"/>
        </a:p>
      </dgm:t>
    </dgm:pt>
    <dgm:pt modelId="{8375D4E7-F21F-4F16-BF7C-27AC828D3C6C}" type="sibTrans" cxnId="{CDB14769-E46A-4F72-82BF-3CA00728F0ED}">
      <dgm:prSet/>
      <dgm:spPr/>
      <dgm:t>
        <a:bodyPr/>
        <a:lstStyle/>
        <a:p>
          <a:endParaRPr lang="en-US"/>
        </a:p>
      </dgm:t>
    </dgm:pt>
    <dgm:pt modelId="{1AE0C1A2-BD74-498F-8C19-2DADDB7052FC}" type="pres">
      <dgm:prSet presAssocID="{7EF12C2A-44E3-4BD1-BA2C-81DF54009F98}" presName="root" presStyleCnt="0">
        <dgm:presLayoutVars>
          <dgm:dir/>
          <dgm:resizeHandles val="exact"/>
        </dgm:presLayoutVars>
      </dgm:prSet>
      <dgm:spPr/>
    </dgm:pt>
    <dgm:pt modelId="{09F7A61B-C142-4B79-B615-63812A8FF508}" type="pres">
      <dgm:prSet presAssocID="{3A3C6707-6E9F-4310-8BBA-C7B332CBF948}" presName="compNode" presStyleCnt="0"/>
      <dgm:spPr/>
    </dgm:pt>
    <dgm:pt modelId="{67CF20E7-CF78-4DD9-A8B7-0AF45BA8E759}" type="pres">
      <dgm:prSet presAssocID="{3A3C6707-6E9F-4310-8BBA-C7B332CBF9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E954236-C3DC-4072-9CA2-9D3946F3D44E}" type="pres">
      <dgm:prSet presAssocID="{3A3C6707-6E9F-4310-8BBA-C7B332CBF948}" presName="spaceRect" presStyleCnt="0"/>
      <dgm:spPr/>
    </dgm:pt>
    <dgm:pt modelId="{63487440-98EA-41DF-9B4D-3669B96D3739}" type="pres">
      <dgm:prSet presAssocID="{3A3C6707-6E9F-4310-8BBA-C7B332CBF948}" presName="textRect" presStyleLbl="revTx" presStyleIdx="0" presStyleCnt="2">
        <dgm:presLayoutVars>
          <dgm:chMax val="1"/>
          <dgm:chPref val="1"/>
        </dgm:presLayoutVars>
      </dgm:prSet>
      <dgm:spPr/>
    </dgm:pt>
    <dgm:pt modelId="{C2B69A2F-F6DE-40AB-811D-DBCA21B9771F}" type="pres">
      <dgm:prSet presAssocID="{FF2EE0AB-9C16-4FB4-A8F3-6770C21D9165}" presName="sibTrans" presStyleCnt="0"/>
      <dgm:spPr/>
    </dgm:pt>
    <dgm:pt modelId="{CBD6FEC6-7612-464F-A89D-E9647A5EC74F}" type="pres">
      <dgm:prSet presAssocID="{5AADD4F9-05DD-48EE-8A25-B5E3C9ACAF81}" presName="compNode" presStyleCnt="0"/>
      <dgm:spPr/>
    </dgm:pt>
    <dgm:pt modelId="{D0A938A7-6D83-40A4-B012-B11C08F1427C}" type="pres">
      <dgm:prSet presAssocID="{5AADD4F9-05DD-48EE-8A25-B5E3C9ACAF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8E8A73E5-9FDA-490D-BBAA-493DD4AE5D35}" type="pres">
      <dgm:prSet presAssocID="{5AADD4F9-05DD-48EE-8A25-B5E3C9ACAF81}" presName="spaceRect" presStyleCnt="0"/>
      <dgm:spPr/>
    </dgm:pt>
    <dgm:pt modelId="{213F4E5A-197D-4317-99F9-70D7ACE34144}" type="pres">
      <dgm:prSet presAssocID="{5AADD4F9-05DD-48EE-8A25-B5E3C9ACAF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62D6816-DB3B-4C6F-AAF1-CAE5B0E9BD98}" type="presOf" srcId="{3A3C6707-6E9F-4310-8BBA-C7B332CBF948}" destId="{63487440-98EA-41DF-9B4D-3669B96D3739}" srcOrd="0" destOrd="0" presId="urn:microsoft.com/office/officeart/2018/2/layout/IconLabelList"/>
    <dgm:cxn modelId="{B7875838-91C3-4F96-9C7D-ACE6208F7F04}" srcId="{7EF12C2A-44E3-4BD1-BA2C-81DF54009F98}" destId="{3A3C6707-6E9F-4310-8BBA-C7B332CBF948}" srcOrd="0" destOrd="0" parTransId="{6BCA5770-0BEA-47BE-9E12-FB988DB1AA0C}" sibTransId="{FF2EE0AB-9C16-4FB4-A8F3-6770C21D9165}"/>
    <dgm:cxn modelId="{CDB14769-E46A-4F72-82BF-3CA00728F0ED}" srcId="{7EF12C2A-44E3-4BD1-BA2C-81DF54009F98}" destId="{5AADD4F9-05DD-48EE-8A25-B5E3C9ACAF81}" srcOrd="1" destOrd="0" parTransId="{3D5C57BD-F0BF-4095-8B19-E0E61939C06D}" sibTransId="{8375D4E7-F21F-4F16-BF7C-27AC828D3C6C}"/>
    <dgm:cxn modelId="{348CF44B-2A41-41C5-AE06-245C58CE381F}" type="presOf" srcId="{7EF12C2A-44E3-4BD1-BA2C-81DF54009F98}" destId="{1AE0C1A2-BD74-498F-8C19-2DADDB7052FC}" srcOrd="0" destOrd="0" presId="urn:microsoft.com/office/officeart/2018/2/layout/IconLabelList"/>
    <dgm:cxn modelId="{4EFF34F0-9EAE-44CF-B4BA-5A468B14B412}" type="presOf" srcId="{5AADD4F9-05DD-48EE-8A25-B5E3C9ACAF81}" destId="{213F4E5A-197D-4317-99F9-70D7ACE34144}" srcOrd="0" destOrd="0" presId="urn:microsoft.com/office/officeart/2018/2/layout/IconLabelList"/>
    <dgm:cxn modelId="{29E174FE-DB26-492D-9EEF-CEEE5C95966A}" type="presParOf" srcId="{1AE0C1A2-BD74-498F-8C19-2DADDB7052FC}" destId="{09F7A61B-C142-4B79-B615-63812A8FF508}" srcOrd="0" destOrd="0" presId="urn:microsoft.com/office/officeart/2018/2/layout/IconLabelList"/>
    <dgm:cxn modelId="{239C1DA1-1DDD-40D7-8D7D-C0A5F2FA0DC2}" type="presParOf" srcId="{09F7A61B-C142-4B79-B615-63812A8FF508}" destId="{67CF20E7-CF78-4DD9-A8B7-0AF45BA8E759}" srcOrd="0" destOrd="0" presId="urn:microsoft.com/office/officeart/2018/2/layout/IconLabelList"/>
    <dgm:cxn modelId="{069BCB99-213E-4765-8E79-D8FC96227896}" type="presParOf" srcId="{09F7A61B-C142-4B79-B615-63812A8FF508}" destId="{CE954236-C3DC-4072-9CA2-9D3946F3D44E}" srcOrd="1" destOrd="0" presId="urn:microsoft.com/office/officeart/2018/2/layout/IconLabelList"/>
    <dgm:cxn modelId="{6FE84A0F-32EA-4B29-A69E-576C50AC8EB5}" type="presParOf" srcId="{09F7A61B-C142-4B79-B615-63812A8FF508}" destId="{63487440-98EA-41DF-9B4D-3669B96D3739}" srcOrd="2" destOrd="0" presId="urn:microsoft.com/office/officeart/2018/2/layout/IconLabelList"/>
    <dgm:cxn modelId="{EF6ACD01-4F0E-4F89-961C-1B8FF32DEA0E}" type="presParOf" srcId="{1AE0C1A2-BD74-498F-8C19-2DADDB7052FC}" destId="{C2B69A2F-F6DE-40AB-811D-DBCA21B9771F}" srcOrd="1" destOrd="0" presId="urn:microsoft.com/office/officeart/2018/2/layout/IconLabelList"/>
    <dgm:cxn modelId="{1669E776-1693-4B5E-A9EA-A17D5C6E845F}" type="presParOf" srcId="{1AE0C1A2-BD74-498F-8C19-2DADDB7052FC}" destId="{CBD6FEC6-7612-464F-A89D-E9647A5EC74F}" srcOrd="2" destOrd="0" presId="urn:microsoft.com/office/officeart/2018/2/layout/IconLabelList"/>
    <dgm:cxn modelId="{D597885D-6F7D-4E0A-83EA-D9618FAB7E45}" type="presParOf" srcId="{CBD6FEC6-7612-464F-A89D-E9647A5EC74F}" destId="{D0A938A7-6D83-40A4-B012-B11C08F1427C}" srcOrd="0" destOrd="0" presId="urn:microsoft.com/office/officeart/2018/2/layout/IconLabelList"/>
    <dgm:cxn modelId="{8852FDC7-5513-4803-B656-7F3B04434F94}" type="presParOf" srcId="{CBD6FEC6-7612-464F-A89D-E9647A5EC74F}" destId="{8E8A73E5-9FDA-490D-BBAA-493DD4AE5D35}" srcOrd="1" destOrd="0" presId="urn:microsoft.com/office/officeart/2018/2/layout/IconLabelList"/>
    <dgm:cxn modelId="{7818D40A-75C7-4068-8B82-96747C1C9116}" type="presParOf" srcId="{CBD6FEC6-7612-464F-A89D-E9647A5EC74F}" destId="{213F4E5A-197D-4317-99F9-70D7ACE341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C58D9-382F-48AA-9754-5F4890BF86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95A87E3-E9AC-4844-805E-AFA6EC176208}">
      <dgm:prSet/>
      <dgm:spPr/>
      <dgm:t>
        <a:bodyPr/>
        <a:lstStyle/>
        <a:p>
          <a:r>
            <a:rPr lang="ko-KR"/>
            <a:t>이번 코로나 </a:t>
          </a:r>
          <a:r>
            <a:rPr lang="en-US"/>
            <a:t>19</a:t>
          </a:r>
          <a:r>
            <a:rPr lang="ko-KR"/>
            <a:t>와 같은 경우는 아니지만 사람들의 코로나에 대한 대응에는 비슷한 점이 많이 보입니다</a:t>
          </a:r>
          <a:r>
            <a:rPr lang="en-US"/>
            <a:t>.</a:t>
          </a:r>
        </a:p>
      </dgm:t>
    </dgm:pt>
    <dgm:pt modelId="{3CCF6527-6BA0-41FD-8C5C-0A17D73C0E4E}" type="parTrans" cxnId="{3F968CFE-B2A9-46A5-B6BC-53E117A1DF59}">
      <dgm:prSet/>
      <dgm:spPr/>
      <dgm:t>
        <a:bodyPr/>
        <a:lstStyle/>
        <a:p>
          <a:endParaRPr lang="en-US"/>
        </a:p>
      </dgm:t>
    </dgm:pt>
    <dgm:pt modelId="{DA5EE532-E6A3-43FD-AE5B-56C9E8135146}" type="sibTrans" cxnId="{3F968CFE-B2A9-46A5-B6BC-53E117A1DF59}">
      <dgm:prSet/>
      <dgm:spPr/>
      <dgm:t>
        <a:bodyPr/>
        <a:lstStyle/>
        <a:p>
          <a:endParaRPr lang="en-US"/>
        </a:p>
      </dgm:t>
    </dgm:pt>
    <dgm:pt modelId="{8EA74BF5-D136-4644-8508-2C37B12CFFAC}">
      <dgm:prSet/>
      <dgm:spPr/>
      <dgm:t>
        <a:bodyPr/>
        <a:lstStyle/>
        <a:p>
          <a:r>
            <a:rPr lang="ko-KR"/>
            <a:t>사람들의 반응이 과연 단순히 의학적인 대응일 뿐일까요</a:t>
          </a:r>
          <a:r>
            <a:rPr lang="en-US"/>
            <a:t>, </a:t>
          </a:r>
          <a:r>
            <a:rPr lang="ko-KR"/>
            <a:t>아니면 정치적</a:t>
          </a:r>
          <a:r>
            <a:rPr lang="en-US"/>
            <a:t>, </a:t>
          </a:r>
          <a:r>
            <a:rPr lang="ko-KR"/>
            <a:t>심리적 대응일까요</a:t>
          </a:r>
          <a:r>
            <a:rPr lang="en-US"/>
            <a:t>?</a:t>
          </a:r>
        </a:p>
      </dgm:t>
    </dgm:pt>
    <dgm:pt modelId="{A4165B20-3CB6-4446-A7B9-64E802AE7BD6}" type="parTrans" cxnId="{F6296904-A5EA-4458-A64F-73EF8B19FD2D}">
      <dgm:prSet/>
      <dgm:spPr/>
      <dgm:t>
        <a:bodyPr/>
        <a:lstStyle/>
        <a:p>
          <a:endParaRPr lang="en-US"/>
        </a:p>
      </dgm:t>
    </dgm:pt>
    <dgm:pt modelId="{D475928D-250F-432D-9168-2D01C9E35D16}" type="sibTrans" cxnId="{F6296904-A5EA-4458-A64F-73EF8B19FD2D}">
      <dgm:prSet/>
      <dgm:spPr/>
      <dgm:t>
        <a:bodyPr/>
        <a:lstStyle/>
        <a:p>
          <a:endParaRPr lang="en-US"/>
        </a:p>
      </dgm:t>
    </dgm:pt>
    <dgm:pt modelId="{327A9E5C-101E-4D8F-A800-F0EE58CF33C4}" type="pres">
      <dgm:prSet presAssocID="{34DC58D9-382F-48AA-9754-5F4890BF869F}" presName="root" presStyleCnt="0">
        <dgm:presLayoutVars>
          <dgm:dir/>
          <dgm:resizeHandles val="exact"/>
        </dgm:presLayoutVars>
      </dgm:prSet>
      <dgm:spPr/>
    </dgm:pt>
    <dgm:pt modelId="{6E811F11-AE18-4C3F-83AD-8261453FB8E7}" type="pres">
      <dgm:prSet presAssocID="{F95A87E3-E9AC-4844-805E-AFA6EC176208}" presName="compNode" presStyleCnt="0"/>
      <dgm:spPr/>
    </dgm:pt>
    <dgm:pt modelId="{27DFD190-248D-440D-816B-29C365339EBD}" type="pres">
      <dgm:prSet presAssocID="{F95A87E3-E9AC-4844-805E-AFA6EC176208}" presName="bgRect" presStyleLbl="bgShp" presStyleIdx="0" presStyleCnt="2"/>
      <dgm:spPr/>
    </dgm:pt>
    <dgm:pt modelId="{17ABE231-9CD9-4B97-A90A-8C0D33A0D744}" type="pres">
      <dgm:prSet presAssocID="{F95A87E3-E9AC-4844-805E-AFA6EC1762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04D7214-CCDD-4FA4-A1BB-0A4E5A3C6410}" type="pres">
      <dgm:prSet presAssocID="{F95A87E3-E9AC-4844-805E-AFA6EC176208}" presName="spaceRect" presStyleCnt="0"/>
      <dgm:spPr/>
    </dgm:pt>
    <dgm:pt modelId="{6852D66B-387B-445E-9C94-3BCD82EEB8C3}" type="pres">
      <dgm:prSet presAssocID="{F95A87E3-E9AC-4844-805E-AFA6EC176208}" presName="parTx" presStyleLbl="revTx" presStyleIdx="0" presStyleCnt="2">
        <dgm:presLayoutVars>
          <dgm:chMax val="0"/>
          <dgm:chPref val="0"/>
        </dgm:presLayoutVars>
      </dgm:prSet>
      <dgm:spPr/>
    </dgm:pt>
    <dgm:pt modelId="{B72181F9-7F14-4E35-8D23-62BF7FA604D8}" type="pres">
      <dgm:prSet presAssocID="{DA5EE532-E6A3-43FD-AE5B-56C9E8135146}" presName="sibTrans" presStyleCnt="0"/>
      <dgm:spPr/>
    </dgm:pt>
    <dgm:pt modelId="{68130545-7B7E-4022-BA89-7B8B64FF0C48}" type="pres">
      <dgm:prSet presAssocID="{8EA74BF5-D136-4644-8508-2C37B12CFFAC}" presName="compNode" presStyleCnt="0"/>
      <dgm:spPr/>
    </dgm:pt>
    <dgm:pt modelId="{D93F25CE-EE49-44AD-B6FF-F2D3DADAB50A}" type="pres">
      <dgm:prSet presAssocID="{8EA74BF5-D136-4644-8508-2C37B12CFFAC}" presName="bgRect" presStyleLbl="bgShp" presStyleIdx="1" presStyleCnt="2"/>
      <dgm:spPr/>
    </dgm:pt>
    <dgm:pt modelId="{3FFB65EE-69DF-489C-9B69-A183F281BD5A}" type="pres">
      <dgm:prSet presAssocID="{8EA74BF5-D136-4644-8508-2C37B12CFF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C41AA4B-E25E-4A59-86E3-F2A85F3FCD96}" type="pres">
      <dgm:prSet presAssocID="{8EA74BF5-D136-4644-8508-2C37B12CFFAC}" presName="spaceRect" presStyleCnt="0"/>
      <dgm:spPr/>
    </dgm:pt>
    <dgm:pt modelId="{1DC3D3CC-84F3-47F8-AE2B-6628155C30BF}" type="pres">
      <dgm:prSet presAssocID="{8EA74BF5-D136-4644-8508-2C37B12CFF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6296904-A5EA-4458-A64F-73EF8B19FD2D}" srcId="{34DC58D9-382F-48AA-9754-5F4890BF869F}" destId="{8EA74BF5-D136-4644-8508-2C37B12CFFAC}" srcOrd="1" destOrd="0" parTransId="{A4165B20-3CB6-4446-A7B9-64E802AE7BD6}" sibTransId="{D475928D-250F-432D-9168-2D01C9E35D16}"/>
    <dgm:cxn modelId="{E85A3C3F-4083-4C87-BEA8-6F4540A7C1AC}" type="presOf" srcId="{34DC58D9-382F-48AA-9754-5F4890BF869F}" destId="{327A9E5C-101E-4D8F-A800-F0EE58CF33C4}" srcOrd="0" destOrd="0" presId="urn:microsoft.com/office/officeart/2018/2/layout/IconVerticalSolidList"/>
    <dgm:cxn modelId="{7D9C326D-5033-4B72-A91E-736141F4AE3F}" type="presOf" srcId="{F95A87E3-E9AC-4844-805E-AFA6EC176208}" destId="{6852D66B-387B-445E-9C94-3BCD82EEB8C3}" srcOrd="0" destOrd="0" presId="urn:microsoft.com/office/officeart/2018/2/layout/IconVerticalSolidList"/>
    <dgm:cxn modelId="{0B7FD4F6-E675-4D79-9059-B46E19AB68EE}" type="presOf" srcId="{8EA74BF5-D136-4644-8508-2C37B12CFFAC}" destId="{1DC3D3CC-84F3-47F8-AE2B-6628155C30BF}" srcOrd="0" destOrd="0" presId="urn:microsoft.com/office/officeart/2018/2/layout/IconVerticalSolidList"/>
    <dgm:cxn modelId="{3F968CFE-B2A9-46A5-B6BC-53E117A1DF59}" srcId="{34DC58D9-382F-48AA-9754-5F4890BF869F}" destId="{F95A87E3-E9AC-4844-805E-AFA6EC176208}" srcOrd="0" destOrd="0" parTransId="{3CCF6527-6BA0-41FD-8C5C-0A17D73C0E4E}" sibTransId="{DA5EE532-E6A3-43FD-AE5B-56C9E8135146}"/>
    <dgm:cxn modelId="{018DB883-05CB-470D-8482-604F497DC196}" type="presParOf" srcId="{327A9E5C-101E-4D8F-A800-F0EE58CF33C4}" destId="{6E811F11-AE18-4C3F-83AD-8261453FB8E7}" srcOrd="0" destOrd="0" presId="urn:microsoft.com/office/officeart/2018/2/layout/IconVerticalSolidList"/>
    <dgm:cxn modelId="{22AAC253-64E8-4FBE-A7DC-793B83AF60F1}" type="presParOf" srcId="{6E811F11-AE18-4C3F-83AD-8261453FB8E7}" destId="{27DFD190-248D-440D-816B-29C365339EBD}" srcOrd="0" destOrd="0" presId="urn:microsoft.com/office/officeart/2018/2/layout/IconVerticalSolidList"/>
    <dgm:cxn modelId="{4F3562CA-803E-4833-8279-470DBA0AAB7D}" type="presParOf" srcId="{6E811F11-AE18-4C3F-83AD-8261453FB8E7}" destId="{17ABE231-9CD9-4B97-A90A-8C0D33A0D744}" srcOrd="1" destOrd="0" presId="urn:microsoft.com/office/officeart/2018/2/layout/IconVerticalSolidList"/>
    <dgm:cxn modelId="{93525CD4-55DA-4BDE-B5BF-192D000A3AB2}" type="presParOf" srcId="{6E811F11-AE18-4C3F-83AD-8261453FB8E7}" destId="{904D7214-CCDD-4FA4-A1BB-0A4E5A3C6410}" srcOrd="2" destOrd="0" presId="urn:microsoft.com/office/officeart/2018/2/layout/IconVerticalSolidList"/>
    <dgm:cxn modelId="{AD66D4C9-EF98-4CBE-940B-CE07652C552C}" type="presParOf" srcId="{6E811F11-AE18-4C3F-83AD-8261453FB8E7}" destId="{6852D66B-387B-445E-9C94-3BCD82EEB8C3}" srcOrd="3" destOrd="0" presId="urn:microsoft.com/office/officeart/2018/2/layout/IconVerticalSolidList"/>
    <dgm:cxn modelId="{73FEE44E-4575-4BFE-9FF2-600B445F2578}" type="presParOf" srcId="{327A9E5C-101E-4D8F-A800-F0EE58CF33C4}" destId="{B72181F9-7F14-4E35-8D23-62BF7FA604D8}" srcOrd="1" destOrd="0" presId="urn:microsoft.com/office/officeart/2018/2/layout/IconVerticalSolidList"/>
    <dgm:cxn modelId="{3BCCD07C-5762-469A-BE3B-304AC8AF15D1}" type="presParOf" srcId="{327A9E5C-101E-4D8F-A800-F0EE58CF33C4}" destId="{68130545-7B7E-4022-BA89-7B8B64FF0C48}" srcOrd="2" destOrd="0" presId="urn:microsoft.com/office/officeart/2018/2/layout/IconVerticalSolidList"/>
    <dgm:cxn modelId="{8C65D696-18CE-4E02-9244-F27DD5D94406}" type="presParOf" srcId="{68130545-7B7E-4022-BA89-7B8B64FF0C48}" destId="{D93F25CE-EE49-44AD-B6FF-F2D3DADAB50A}" srcOrd="0" destOrd="0" presId="urn:microsoft.com/office/officeart/2018/2/layout/IconVerticalSolidList"/>
    <dgm:cxn modelId="{7056C402-B796-4877-969A-01A28B455C3D}" type="presParOf" srcId="{68130545-7B7E-4022-BA89-7B8B64FF0C48}" destId="{3FFB65EE-69DF-489C-9B69-A183F281BD5A}" srcOrd="1" destOrd="0" presId="urn:microsoft.com/office/officeart/2018/2/layout/IconVerticalSolidList"/>
    <dgm:cxn modelId="{2298E209-C664-419E-B0D2-43D90223FFD4}" type="presParOf" srcId="{68130545-7B7E-4022-BA89-7B8B64FF0C48}" destId="{EC41AA4B-E25E-4A59-86E3-F2A85F3FCD96}" srcOrd="2" destOrd="0" presId="urn:microsoft.com/office/officeart/2018/2/layout/IconVerticalSolidList"/>
    <dgm:cxn modelId="{F594ED54-7700-4459-A0DC-85265FA33850}" type="presParOf" srcId="{68130545-7B7E-4022-BA89-7B8B64FF0C48}" destId="{1DC3D3CC-84F3-47F8-AE2B-6628155C30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F20E7-CF78-4DD9-A8B7-0AF45BA8E759}">
      <dsp:nvSpPr>
        <dsp:cNvPr id="0" name=""/>
        <dsp:cNvSpPr/>
      </dsp:nvSpPr>
      <dsp:spPr>
        <a:xfrm>
          <a:off x="1519199" y="3133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87440-98EA-41DF-9B4D-3669B96D3739}">
      <dsp:nvSpPr>
        <dsp:cNvPr id="0" name=""/>
        <dsp:cNvSpPr/>
      </dsp:nvSpPr>
      <dsp:spPr>
        <a:xfrm>
          <a:off x="331199" y="272757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이것도 도덕논쟁과 관련이 있을까요</a:t>
          </a:r>
          <a:r>
            <a:rPr lang="en-US" sz="2000" kern="1200"/>
            <a:t>?</a:t>
          </a:r>
        </a:p>
      </dsp:txBody>
      <dsp:txXfrm>
        <a:off x="331199" y="2727574"/>
        <a:ext cx="4320000" cy="720000"/>
      </dsp:txXfrm>
    </dsp:sp>
    <dsp:sp modelId="{D0A938A7-6D83-40A4-B012-B11C08F1427C}">
      <dsp:nvSpPr>
        <dsp:cNvPr id="0" name=""/>
        <dsp:cNvSpPr/>
      </dsp:nvSpPr>
      <dsp:spPr>
        <a:xfrm>
          <a:off x="6595199" y="31331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F4E5A-197D-4317-99F9-70D7ACE34144}">
      <dsp:nvSpPr>
        <dsp:cNvPr id="0" name=""/>
        <dsp:cNvSpPr/>
      </dsp:nvSpPr>
      <dsp:spPr>
        <a:xfrm>
          <a:off x="5407199" y="272757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네 있습니다</a:t>
          </a:r>
          <a:r>
            <a:rPr lang="en-US" sz="2000" kern="1200"/>
            <a:t>.</a:t>
          </a:r>
        </a:p>
      </dsp:txBody>
      <dsp:txXfrm>
        <a:off x="5407199" y="2727574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FD190-248D-440D-816B-29C365339EBD}">
      <dsp:nvSpPr>
        <dsp:cNvPr id="0" name=""/>
        <dsp:cNvSpPr/>
      </dsp:nvSpPr>
      <dsp:spPr>
        <a:xfrm>
          <a:off x="0" y="853360"/>
          <a:ext cx="5913437" cy="15754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BE231-9CD9-4B97-A90A-8C0D33A0D744}">
      <dsp:nvSpPr>
        <dsp:cNvPr id="0" name=""/>
        <dsp:cNvSpPr/>
      </dsp:nvSpPr>
      <dsp:spPr>
        <a:xfrm>
          <a:off x="476569" y="1207833"/>
          <a:ext cx="866489" cy="866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2D66B-387B-445E-9C94-3BCD82EEB8C3}">
      <dsp:nvSpPr>
        <dsp:cNvPr id="0" name=""/>
        <dsp:cNvSpPr/>
      </dsp:nvSpPr>
      <dsp:spPr>
        <a:xfrm>
          <a:off x="1819627" y="853360"/>
          <a:ext cx="4093809" cy="157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34" tIns="166734" rIns="166734" bIns="1667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이번 코로나 </a:t>
          </a:r>
          <a:r>
            <a:rPr lang="en-US" sz="1800" kern="1200"/>
            <a:t>19</a:t>
          </a:r>
          <a:r>
            <a:rPr lang="ko-KR" sz="1800" kern="1200"/>
            <a:t>와 같은 경우는 아니지만 사람들의 코로나에 대한 대응에는 비슷한 점이 많이 보입니다</a:t>
          </a:r>
          <a:r>
            <a:rPr lang="en-US" sz="1800" kern="1200"/>
            <a:t>.</a:t>
          </a:r>
        </a:p>
      </dsp:txBody>
      <dsp:txXfrm>
        <a:off x="1819627" y="853360"/>
        <a:ext cx="4093809" cy="1575435"/>
      </dsp:txXfrm>
    </dsp:sp>
    <dsp:sp modelId="{D93F25CE-EE49-44AD-B6FF-F2D3DADAB50A}">
      <dsp:nvSpPr>
        <dsp:cNvPr id="0" name=""/>
        <dsp:cNvSpPr/>
      </dsp:nvSpPr>
      <dsp:spPr>
        <a:xfrm>
          <a:off x="0" y="2822654"/>
          <a:ext cx="5913437" cy="15754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B65EE-69DF-489C-9B69-A183F281BD5A}">
      <dsp:nvSpPr>
        <dsp:cNvPr id="0" name=""/>
        <dsp:cNvSpPr/>
      </dsp:nvSpPr>
      <dsp:spPr>
        <a:xfrm>
          <a:off x="476569" y="3177127"/>
          <a:ext cx="866489" cy="866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3D3CC-84F3-47F8-AE2B-6628155C30BF}">
      <dsp:nvSpPr>
        <dsp:cNvPr id="0" name=""/>
        <dsp:cNvSpPr/>
      </dsp:nvSpPr>
      <dsp:spPr>
        <a:xfrm>
          <a:off x="1819627" y="2822654"/>
          <a:ext cx="4093809" cy="157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734" tIns="166734" rIns="166734" bIns="1667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사람들의 반응이 과연 단순히 의학적인 대응일 뿐일까요</a:t>
          </a:r>
          <a:r>
            <a:rPr lang="en-US" sz="1800" kern="1200"/>
            <a:t>, </a:t>
          </a:r>
          <a:r>
            <a:rPr lang="ko-KR" sz="1800" kern="1200"/>
            <a:t>아니면 정치적</a:t>
          </a:r>
          <a:r>
            <a:rPr lang="en-US" sz="1800" kern="1200"/>
            <a:t>, </a:t>
          </a:r>
          <a:r>
            <a:rPr lang="ko-KR" sz="1800" kern="1200"/>
            <a:t>심리적 대응일까요</a:t>
          </a:r>
          <a:r>
            <a:rPr lang="en-US" sz="1800" kern="1200"/>
            <a:t>?</a:t>
          </a:r>
        </a:p>
      </dsp:txBody>
      <dsp:txXfrm>
        <a:off x="1819627" y="2822654"/>
        <a:ext cx="4093809" cy="1575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2024-07-13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2024-07-13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2024-07-13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CjljhA_4E4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eFCqNsp6ic?feature=oembe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latin typeface="Batang" panose="02030600000101010101" pitchFamily="18" charset="-127"/>
                <a:ea typeface="Batang" panose="02030600000101010101" pitchFamily="18" charset="-127"/>
              </a:rPr>
              <a:t>인간과 철학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담당교수 강지은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A568BDB-5A93-4C4C-AFF3-3CFD7833DE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704637" y="0"/>
            <a:ext cx="6782740" cy="457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BD5B5F-B5BF-4739-AD17-A41C4709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/>
              <a:t>오늘 점심으로 무엇을 드셨나요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0EF91C-8C02-419F-B5DD-38EBBF0F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ko-KR" altLang="en-US" dirty="0"/>
              <a:t>점심엔 </a:t>
            </a:r>
            <a:r>
              <a:rPr lang="ko-KR" altLang="en-US" dirty="0" err="1"/>
              <a:t>헴버거</a:t>
            </a:r>
            <a:r>
              <a:rPr lang="ko-KR" altLang="en-US" dirty="0"/>
              <a:t> 세트가 </a:t>
            </a:r>
            <a:r>
              <a:rPr lang="ko-KR" altLang="en-US" dirty="0" err="1"/>
              <a:t>최고죠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1A57-ED28-4F5B-8A1F-1E1DCE80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방금 본 햄버거 세트에 구성되어 있는 햄버거</a:t>
            </a:r>
            <a:r>
              <a:rPr lang="en-US" altLang="ko-KR" dirty="0"/>
              <a:t>, </a:t>
            </a:r>
            <a:r>
              <a:rPr lang="ko-KR" altLang="en-US" dirty="0"/>
              <a:t>콜라의 공통점은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1584F-B17E-4DE6-B7FD-E8574899F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무엇일까요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703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54E704-9F09-43CB-978A-7388AB85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정답은 바로 옥수수입니다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9C339B-4291-4B3D-ABCB-55CAC2F0C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307" b="7887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0AF8F-784C-4D5B-BE03-9235D3FC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소의 사료에 옥수수가 들어갑니다</a:t>
            </a:r>
            <a:br>
              <a:rPr lang="en-US" altLang="ko-KR" sz="3200" dirty="0"/>
            </a:br>
            <a:r>
              <a:rPr lang="ko-KR" altLang="en-US" sz="3200" dirty="0"/>
              <a:t>그걸 먹고 자란 소의 고기가 햄버거 패티가 됩니다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8859EA-2DF7-4431-9B8F-F607D5B7A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B0C3C-61B2-4B0F-8962-B9F4FF3A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0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49EF6A-C230-4418-9429-4A802AFB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콜라엔 </a:t>
            </a:r>
            <a:r>
              <a:rPr lang="ko-KR" altLang="en-US" dirty="0" err="1"/>
              <a:t>고과당</a:t>
            </a:r>
            <a:r>
              <a:rPr lang="ko-KR" altLang="en-US" dirty="0"/>
              <a:t> </a:t>
            </a:r>
            <a:r>
              <a:rPr lang="ko-KR" altLang="en-US" dirty="0" err="1"/>
              <a:t>옥수수시럽이</a:t>
            </a:r>
            <a:r>
              <a:rPr lang="ko-KR" altLang="en-US" dirty="0"/>
              <a:t> 들어갑니다</a:t>
            </a:r>
            <a:r>
              <a:rPr lang="en-US" altLang="ko-KR" dirty="0"/>
              <a:t>. </a:t>
            </a:r>
            <a:r>
              <a:rPr lang="ko-KR" altLang="en-US" dirty="0"/>
              <a:t>설탕으로는 콜라의 단맛을 낼 수 없습니다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9A2D9F-C031-432D-97B2-7640CF991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571" y="2108201"/>
            <a:ext cx="5763817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A18FA-0666-45E9-9E69-077E19632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/>
              <a:t>햄버거 세트 세가지 음식의 공통점은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41FE5-2321-4FC6-8541-D2834D694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GMO</a:t>
            </a:r>
            <a:r>
              <a:rPr lang="ko-KR" altLang="en-US" dirty="0"/>
              <a:t>겠죠 </a:t>
            </a:r>
            <a:r>
              <a:rPr lang="ko-KR" altLang="en-US" dirty="0" err="1"/>
              <a:t>ㅠㅠ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54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1A426B9-C080-4772-8AD3-C462DAEB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여전히 논란 중에 있는 </a:t>
            </a:r>
            <a:r>
              <a:rPr lang="en-US" altLang="ko-KR" dirty="0"/>
              <a:t>GMO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9684B8-4DFF-463F-BE3C-7502D2550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3" b="-2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2EBD084-B045-4025-B91C-210BA7D2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우리나라 사람들은 는 언제 </a:t>
            </a:r>
            <a:r>
              <a:rPr lang="en-US" altLang="ko-KR" dirty="0"/>
              <a:t>GMO</a:t>
            </a:r>
            <a:r>
              <a:rPr lang="ko-KR" altLang="en-US" dirty="0"/>
              <a:t>식품을 먹는지조차 알기 어려울 때가 많습니다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AE07BC-0F7F-4A13-B934-34346B0D8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589" y="2108201"/>
            <a:ext cx="7521782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6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2206AD-50D0-442E-A6C6-6434E7BD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CE8D95-396A-49FA-8B4C-A378C6A87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17" r="8207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7641FC-7C74-41A9-9910-7AC115786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여러분들이 알고 있는 </a:t>
            </a:r>
            <a:r>
              <a:rPr lang="en-US" altLang="ko-KR" sz="2800" dirty="0"/>
              <a:t>GMO </a:t>
            </a:r>
            <a:r>
              <a:rPr lang="ko-KR" altLang="en-US" sz="2800" dirty="0"/>
              <a:t>식품은 얼마나 되나요</a:t>
            </a:r>
            <a:r>
              <a:rPr lang="en-US" altLang="ko-KR" sz="2800" dirty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993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141AD195-293E-4C88-B70D-C37C439B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/>
              <a:t>간단하게 보아도 우리와 밀접한 관계가 있는 식품들이죠</a:t>
            </a:r>
            <a:endParaRPr lang="en-US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164EDA56-C440-41F6-87DD-4D8F2A424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3" r="5492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B413534-CF96-46C5-A5BD-8A8E1FD77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ko-KR" altLang="en-US" dirty="0"/>
              <a:t>저는 옥수수 </a:t>
            </a:r>
            <a:r>
              <a:rPr lang="ko-KR" altLang="en-US" dirty="0" err="1"/>
              <a:t>안먹는데요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하시는 분들 </a:t>
            </a:r>
            <a:r>
              <a:rPr lang="ko-KR" altLang="en-US" dirty="0" err="1"/>
              <a:t>있으실텐데요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r>
              <a:rPr lang="ko-KR" altLang="en-US" dirty="0"/>
              <a:t>과연 먹지 않을 수 있을까요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3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956FE-E22F-4329-9A95-11BF99C3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 err="1"/>
              <a:t>주교재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34A75F-A66A-445E-AED0-553239A50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412" y="812799"/>
            <a:ext cx="3547487" cy="5294757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13467F-26DC-4BA7-AF7A-4C56469B8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801926" cy="3064505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더 좋은 삶을 위한 도덕 주제들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문종길</a:t>
            </a:r>
            <a:r>
              <a:rPr lang="ko-KR" altLang="en-US" dirty="0"/>
              <a:t> 지음</a:t>
            </a:r>
            <a:r>
              <a:rPr lang="en-US" altLang="ko-KR" dirty="0"/>
              <a:t>, </a:t>
            </a:r>
            <a:r>
              <a:rPr lang="ko-KR" altLang="en-US" dirty="0"/>
              <a:t>책과 나무</a:t>
            </a:r>
            <a:r>
              <a:rPr lang="en-US" altLang="ko-KR" dirty="0"/>
              <a:t>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47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9CA8E7-9327-4A82-9443-2B5E6493C7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186" b="7766"/>
          <a:stretch/>
        </p:blipFill>
        <p:spPr>
          <a:xfrm>
            <a:off x="15" y="10"/>
            <a:ext cx="12191985" cy="457834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7894BF6-C28D-4F65-8593-FA8C6A4B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ko-KR" altLang="en-US" sz="2800" dirty="0"/>
              <a:t>미국은 옥수수 농업이 지금 최고의 호황을 맞고 있습니다</a:t>
            </a:r>
            <a:endParaRPr lang="en-US" sz="28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4A6BF55-6E6D-46C2-92C9-E10B8B740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8413B-F0FB-43D2-984B-50FE5828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/>
              <a:t>미국이 옥수수 농사로 최고의 호황을 맞고 있는 이유는 무엇일까요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BF9C2E9C-3419-4019-8B30-44D26E2EDE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80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216F10D-32AF-424F-A92A-8A3DF72E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4DB13D-EBBE-4E07-8451-90BA0026C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84" y="1778010"/>
            <a:ext cx="5928344" cy="336433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EE0E9A-C3A5-417C-987A-EE7211FB1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에탄올 자동차 </a:t>
            </a:r>
            <a:r>
              <a:rPr lang="ko-KR" altLang="en-US" sz="3200" dirty="0" err="1"/>
              <a:t>들어보셨나요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206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D30FE6-57F7-4C5F-8FBF-E839D091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8AEFE1-89C4-4B6E-B3E4-A9A63BD9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87" r="1" b="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020BFE9-A683-4478-B783-C2AA378DD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미국에선 무공해자동차라고 해서 미래 산업으로 갑부들의 투자가 이어지고 있습니다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빌게이츠가</a:t>
            </a:r>
            <a:r>
              <a:rPr lang="ko-KR" altLang="en-US" sz="2400" dirty="0"/>
              <a:t> 투자했다고 해서 유명하죠</a:t>
            </a:r>
            <a:r>
              <a:rPr lang="en-US" altLang="ko-KR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00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2B1A04-5512-496C-AB30-3F0AA5F855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043774" y="0"/>
            <a:ext cx="6104466" cy="457835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0B95925-85B0-4130-A6DF-E14090C8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ko-KR" altLang="en-US" sz="2400" dirty="0"/>
              <a:t>석탄</a:t>
            </a:r>
            <a:r>
              <a:rPr lang="en-US" altLang="ko-KR" sz="2400" dirty="0"/>
              <a:t>, </a:t>
            </a:r>
            <a:r>
              <a:rPr lang="ko-KR" altLang="en-US" sz="2400" dirty="0"/>
              <a:t>석유 연료가 이산화탄소를 배출해서 지구온난화를 촉진하는 것에 비해 환경에 좋을 것 같습니다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D965EB1-8C31-425F-A576-7FE35CF5D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5164B-C8F4-4FA0-9259-E084A605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그러나 저렇게 에탄올 자동차에 </a:t>
            </a:r>
            <a:r>
              <a:rPr lang="ko-KR" altLang="en-US" sz="3200" dirty="0" err="1"/>
              <a:t>가득채울</a:t>
            </a:r>
            <a:r>
              <a:rPr lang="ko-KR" altLang="en-US" sz="3200" dirty="0"/>
              <a:t> 연료를 만들려면 옥수수가 얼마나 필요할까요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7D89BF-297D-4CF2-85DB-FF73570D2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788" y="2131219"/>
            <a:ext cx="5238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1600A8-688A-47A8-A9B0-7CA77EE81C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0284" b="13458"/>
          <a:stretch/>
        </p:blipFill>
        <p:spPr>
          <a:xfrm>
            <a:off x="15" y="10"/>
            <a:ext cx="12191985" cy="45783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5B33D7-B3E2-4949-8F05-06A7049B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2500"/>
              <a:t>멕시코 사람 </a:t>
            </a:r>
            <a:r>
              <a:rPr lang="en-US" altLang="ko-KR" sz="2500"/>
              <a:t>1</a:t>
            </a:r>
            <a:r>
              <a:rPr lang="ko-KR" altLang="en-US" sz="2500"/>
              <a:t>인이 </a:t>
            </a:r>
            <a:r>
              <a:rPr lang="en-US" altLang="ko-KR" sz="2500"/>
              <a:t>1</a:t>
            </a:r>
            <a:r>
              <a:rPr lang="ko-KR" altLang="en-US" sz="2500"/>
              <a:t>년 먹을 </a:t>
            </a:r>
            <a:r>
              <a:rPr lang="ko-KR" altLang="en-US" sz="2500" err="1"/>
              <a:t>또띠아를</a:t>
            </a:r>
            <a:r>
              <a:rPr lang="ko-KR" altLang="en-US" sz="2500"/>
              <a:t> 만들 옥수수가 필요합니다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5B0A0AE-EAE8-4DDE-9E05-21FB60DE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8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C04F7E-73B8-429D-A5F2-E61F63EADF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629325" y="0"/>
            <a:ext cx="8933365" cy="457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2FE905-3BED-41D4-A49D-3C5DCCEE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3300"/>
              <a:t>미국사람이 왜 멕시코 사람 </a:t>
            </a:r>
            <a:r>
              <a:rPr lang="ko-KR" altLang="en-US" sz="3300" err="1"/>
              <a:t>또띠아를</a:t>
            </a:r>
            <a:r>
              <a:rPr lang="ko-KR" altLang="en-US" sz="3300"/>
              <a:t> </a:t>
            </a:r>
            <a:r>
              <a:rPr lang="ko-KR" altLang="en-US" sz="3300" err="1"/>
              <a:t>걱정하냐구요</a:t>
            </a:r>
            <a:r>
              <a:rPr lang="en-US" altLang="ko-KR" sz="3300"/>
              <a:t>?</a:t>
            </a:r>
            <a:endParaRPr lang="ko-KR" altLang="en-US" sz="330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9B5DF49-EA51-49B6-B0A3-03696C3BF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3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2947F59-01A2-49EE-B42C-989221DD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바이오연료</a:t>
            </a:r>
            <a:r>
              <a:rPr lang="ko-KR" altLang="en-US" sz="3200" dirty="0"/>
              <a:t> 개발로 국제 곡물가가 폭등을 하고 특히 옥수수를 주식으로 하는 나라들은 식량난을 겪고 있습니다</a:t>
            </a:r>
            <a:endParaRPr lang="en-US" sz="3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D4ECD8-F128-4E7B-BA5B-D08C17192A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788665"/>
            <a:ext cx="4639736" cy="2412663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93FDAE8-D043-40D6-A662-5C7F82884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382280"/>
            <a:ext cx="4638675" cy="32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12585F-38F9-4174-AA05-98469F8EEF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251193" y="0"/>
            <a:ext cx="9689629" cy="457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BA4A50-C38C-4107-B167-4164632E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2500"/>
              <a:t>그런데 옥수수가격 상승은 </a:t>
            </a:r>
            <a:r>
              <a:rPr lang="ko-KR" altLang="en-US" sz="2500" err="1"/>
              <a:t>또띠아</a:t>
            </a:r>
            <a:r>
              <a:rPr lang="ko-KR" altLang="en-US" sz="2500"/>
              <a:t> 가격 상승에서 끝나지 않습니다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2A2CE19-6417-447D-BC63-6CBE37283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4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A7B5E-F9DD-4997-AA89-B9F8AA3B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23DB4-9BCE-4EE0-A53B-92385A15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출석 </a:t>
            </a:r>
            <a:r>
              <a:rPr lang="en-US" altLang="ko-KR" dirty="0"/>
              <a:t>20 </a:t>
            </a:r>
            <a:r>
              <a:rPr lang="ko-KR" altLang="en-US" dirty="0"/>
              <a:t>중간대체과제 </a:t>
            </a:r>
            <a:r>
              <a:rPr lang="en-US" altLang="ko-KR" dirty="0"/>
              <a:t>20 </a:t>
            </a:r>
            <a:r>
              <a:rPr lang="ko-KR" altLang="en-US" dirty="0"/>
              <a:t>기말 </a:t>
            </a:r>
            <a:r>
              <a:rPr lang="en-US" altLang="ko-KR" dirty="0"/>
              <a:t>40 </a:t>
            </a:r>
            <a:r>
              <a:rPr lang="ko-KR" altLang="en-US" dirty="0"/>
              <a:t>퀴즈 </a:t>
            </a:r>
            <a:r>
              <a:rPr lang="en-US" altLang="ko-KR"/>
              <a:t>20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14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D2D6-5EED-443B-B52D-6A9E876E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1B090-738E-4DDF-BB27-BCFA1B9C7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9BA8B7"/>
              </a:buClr>
            </a:pP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거대 농산물 국가에서 수입해 오는 가격이 그동안 너무나 저렴했습니다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 </a:t>
            </a:r>
          </a:p>
          <a:p>
            <a:pPr lvl="0">
              <a:buClr>
                <a:srgbClr val="9BA8B7"/>
              </a:buClr>
            </a:pP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그 농산물로 사람도 먹고 소도 키웠습니다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</a:p>
          <a:p>
            <a:pPr lvl="0">
              <a:buClr>
                <a:srgbClr val="9BA8B7"/>
              </a:buClr>
            </a:pP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그런데 거대 농산물국가는 자본주의 원리에 따라 거기에서 더 이익을 남기려고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농산물은 </a:t>
            </a:r>
            <a:r>
              <a:rPr lang="ko-KR" alt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안죽고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잡초만 죽는 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GMO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농산물을 만들었습니다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 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그 농산물은 농약 덩어리입니다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 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제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3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세계 국민들은 값싼 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GMO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농약 덩어리들을 먹었습니다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 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건강은 모릅니다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</a:p>
          <a:p>
            <a:pPr lvl="0">
              <a:buClr>
                <a:srgbClr val="9BA8B7"/>
              </a:buClr>
            </a:pP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이제 그것도 </a:t>
            </a:r>
            <a:r>
              <a:rPr lang="ko-KR" alt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못사먹게</a:t>
            </a: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생겼습니다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</a:p>
          <a:p>
            <a:pPr lvl="0">
              <a:buClr>
                <a:srgbClr val="9BA8B7"/>
              </a:buClr>
            </a:pPr>
            <a:r>
              <a: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그럼 어떻게 </a:t>
            </a:r>
            <a:r>
              <a:rPr lang="ko-KR" alt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해야하나요</a:t>
            </a: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1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213DD-72C4-449C-93A8-83E671F0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/>
              <a:t>해결의 방법은 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7CB8D8-EA75-44AA-BE21-26999F4C1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400" dirty="0"/>
              <a:t>거대 농산물 국가에서 수입해 오는 가격이 그동안 너무나 저렴했습니다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그 농산물로 사람도 먹고 소도 키웠습니다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그런데 거대 농산물국가는 자본주의 원리에 따라 거기에서 더 이익을 남기려고</a:t>
            </a:r>
            <a:r>
              <a:rPr lang="en-US" altLang="ko-KR" sz="2400" dirty="0"/>
              <a:t> </a:t>
            </a:r>
            <a:r>
              <a:rPr lang="ko-KR" altLang="en-US" sz="2400" dirty="0"/>
              <a:t>농산물은 </a:t>
            </a:r>
            <a:r>
              <a:rPr lang="ko-KR" altLang="en-US" sz="2400" dirty="0" err="1"/>
              <a:t>안죽고</a:t>
            </a:r>
            <a:r>
              <a:rPr lang="ko-KR" altLang="en-US" sz="2400" dirty="0"/>
              <a:t> 잡초만 죽는 </a:t>
            </a:r>
            <a:r>
              <a:rPr lang="en-US" altLang="ko-KR" sz="2400" dirty="0"/>
              <a:t>GMO</a:t>
            </a:r>
            <a:r>
              <a:rPr lang="ko-KR" altLang="en-US" sz="2400" dirty="0"/>
              <a:t>농산물을 만들었습니다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 농산물은 농약 덩어리입니다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세계 국민들은 값싼 </a:t>
            </a:r>
            <a:r>
              <a:rPr lang="en-US" altLang="ko-KR" sz="2400" dirty="0"/>
              <a:t>GMO</a:t>
            </a:r>
            <a:r>
              <a:rPr lang="ko-KR" altLang="en-US" sz="2400" dirty="0"/>
              <a:t>농약 덩어리들을 먹었습니다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건강은 모릅니다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이제 그것도 </a:t>
            </a:r>
            <a:r>
              <a:rPr lang="ko-KR" altLang="en-US" sz="2400" dirty="0" err="1"/>
              <a:t>못사먹게</a:t>
            </a:r>
            <a:r>
              <a:rPr lang="ko-KR" altLang="en-US" sz="2400" dirty="0"/>
              <a:t> 생겼습니다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그럼 어떻게 </a:t>
            </a:r>
            <a:r>
              <a:rPr lang="ko-KR" altLang="en-US" sz="2400" dirty="0" err="1"/>
              <a:t>해야하나요</a:t>
            </a:r>
            <a:r>
              <a:rPr lang="en-US" altLang="ko-KR" sz="2400" dirty="0"/>
              <a:t>.</a:t>
            </a:r>
          </a:p>
          <a:p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F76CB7-B706-4798-8C94-730352333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74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BB4D331-5274-4E30-84A9-5F72DD9EDC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327818" y="0"/>
            <a:ext cx="7536378" cy="457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D5A738-E0A5-4E80-B875-D38DB2AB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 err="1"/>
              <a:t>로컬푸드가</a:t>
            </a:r>
            <a:r>
              <a:rPr lang="ko-KR" altLang="en-US" dirty="0"/>
              <a:t> 답입니다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E822529-7919-4BC5-B150-1525E5E3D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3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1F4D2D-CDAF-4C2E-BE8C-567933B2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남에게 의존하지 않는 먹거리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BCBEF7-2890-4CAE-9A83-1A7FD486F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40" b="16862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9C885-DD21-4E44-A2F8-910AB6D4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4000" dirty="0"/>
              <a:t>저녁에 </a:t>
            </a:r>
            <a:r>
              <a:rPr lang="ko-KR" altLang="en-US" sz="4000" dirty="0" err="1"/>
              <a:t>치느님을</a:t>
            </a:r>
            <a:r>
              <a:rPr lang="ko-KR" altLang="en-US" sz="4000" dirty="0"/>
              <a:t> 영접하는 건 행복이죠</a:t>
            </a:r>
            <a:r>
              <a:rPr lang="en-US" altLang="ko-KR" sz="4000" dirty="0"/>
              <a:t>?^^</a:t>
            </a:r>
            <a:endParaRPr lang="ko-KR" altLang="en-US" sz="4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6549CF-F8C2-4FAE-B71D-C0DEC0EECC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30" r="15142" b="2"/>
          <a:stretch/>
        </p:blipFill>
        <p:spPr>
          <a:xfrm>
            <a:off x="1097280" y="2120900"/>
            <a:ext cx="4639736" cy="3748193"/>
          </a:xfrm>
          <a:prstGeom prst="rect">
            <a:avLst/>
          </a:prstGeom>
          <a:noFill/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97C674B-1074-4389-9B73-BE4369D0E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6264" r="1" b="43344"/>
          <a:stretch/>
        </p:blipFill>
        <p:spPr>
          <a:xfrm>
            <a:off x="6515944" y="2120900"/>
            <a:ext cx="4639736" cy="3748194"/>
          </a:xfrm>
          <a:prstGeom prst="rect">
            <a:avLst/>
          </a:prstGeom>
          <a:noFill/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523B0-1409-4CD7-B0DC-24D2ADD4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5468BB0-44F1-4D1F-AC45-CB226B0E2F66}" type="datetime1">
              <a:rPr lang="ko-KR" altLang="en-US" smtClean="0"/>
              <a:pPr>
                <a:spcAft>
                  <a:spcPts val="600"/>
                </a:spcAft>
              </a:pPr>
              <a:t>2024-07-13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1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DC43CA-4C93-4FA3-BE08-4219579C14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428" b="25813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B39CBD-0A33-440F-850C-20136318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2500" dirty="0"/>
              <a:t>그러나 우리가 영접하는 치킨이 이런 좋은 환경에서 방사되지는 않는다는 불편한 진실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0438444-A188-41CE-955D-C65AAB2B7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ko-KR" altLang="en-US" dirty="0"/>
              <a:t>우리가 외면하고 있는 닭공장의 사진이나 여러가지 불편한 진실은 다음에 만나서 이야기 하도록 하겠습니다</a:t>
            </a:r>
            <a:r>
              <a:rPr lang="en-US" altLang="ko-KR" dirty="0"/>
              <a:t>. </a:t>
            </a:r>
            <a:r>
              <a:rPr lang="ko-KR" altLang="en-US" dirty="0"/>
              <a:t>저도 너무 불편합니다</a:t>
            </a:r>
            <a:r>
              <a:rPr lang="en-US" altLang="ko-KR" dirty="0"/>
              <a:t>. </a:t>
            </a:r>
            <a:r>
              <a:rPr lang="ko-KR" altLang="en-US" dirty="0" err="1"/>
              <a:t>ㅠㅠ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E80BC-ED9E-491E-B9AD-3FC05C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주거 유형은 어떻게 </a:t>
            </a:r>
            <a:r>
              <a:rPr lang="ko-KR" altLang="en-US" dirty="0" err="1"/>
              <a:t>되시나요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AA9DE0-2CB5-429E-BB9E-5FC2A7B25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20900"/>
            <a:ext cx="4640262" cy="3748194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96073C7-255E-428E-AE17-449D0D637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2120900"/>
            <a:ext cx="4937443" cy="37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3C50-3BF6-4818-965E-09B5D190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아파트</a:t>
            </a:r>
            <a:r>
              <a:rPr lang="en-US" altLang="ko-KR" sz="4000" dirty="0"/>
              <a:t>, </a:t>
            </a:r>
            <a:r>
              <a:rPr lang="ko-KR" altLang="en-US" sz="4000" dirty="0"/>
              <a:t>전원주택</a:t>
            </a:r>
            <a:r>
              <a:rPr lang="en-US" altLang="ko-KR" sz="4000" dirty="0"/>
              <a:t>, </a:t>
            </a:r>
            <a:r>
              <a:rPr lang="ko-KR" altLang="en-US" sz="4000" dirty="0"/>
              <a:t>빌라</a:t>
            </a:r>
            <a:r>
              <a:rPr lang="en-US" altLang="ko-KR" sz="4000" dirty="0"/>
              <a:t>, </a:t>
            </a:r>
            <a:r>
              <a:rPr lang="ko-KR" altLang="en-US" sz="4000" dirty="0"/>
              <a:t>원룸</a:t>
            </a:r>
            <a:r>
              <a:rPr lang="en-US" altLang="ko-KR" sz="4000" dirty="0"/>
              <a:t> </a:t>
            </a:r>
            <a:r>
              <a:rPr lang="ko-KR" altLang="en-US" sz="4000" dirty="0"/>
              <a:t>필요에 따라서 선택할 수 있습니다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645CD7E-2D61-4F3F-87F4-4DA3BEEF51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52811"/>
            <a:ext cx="4640262" cy="3484266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AA7C172-4A91-4FDC-9273-2FFAEFD714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252811"/>
            <a:ext cx="4638675" cy="34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4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B279F-569E-4772-BE4C-D60CCF88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그러나 너무 협소하고 지내기 어려운 주거공간으로</a:t>
            </a:r>
            <a:br>
              <a:rPr lang="en-US" altLang="ko-KR" sz="3200" dirty="0"/>
            </a:br>
            <a:r>
              <a:rPr lang="ko-KR" altLang="en-US" sz="3200" dirty="0"/>
              <a:t>내몰리는 사람들이 있습니다</a:t>
            </a:r>
            <a:r>
              <a:rPr lang="en-US" altLang="ko-KR" sz="3200" dirty="0"/>
              <a:t>.</a:t>
            </a:r>
            <a:br>
              <a:rPr lang="en-US" altLang="ko-KR" sz="3200" dirty="0"/>
            </a:br>
            <a:endParaRPr lang="ko-KR" altLang="en-US" sz="32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5F6C675-B66C-4A72-AAB6-0FC6817D25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22696"/>
            <a:ext cx="4640262" cy="3748192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9BD30DB-21A8-4072-9148-E6F7CAB49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22696"/>
            <a:ext cx="5059363" cy="37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4C0ED-CC05-4C76-B546-2A98C09B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소재의 옷을 선호하시나요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AC823B0-5F50-44F0-9E88-1019A84B83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3968" y="2120900"/>
            <a:ext cx="4822031" cy="3748194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574EE2D-622A-4159-87AB-F833E4BE40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120901"/>
            <a:ext cx="4638675" cy="37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3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95853-8EAF-4407-85F5-BF16C55A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더 좋은 삶을 위한 도덕 주제들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C74B0-A912-40B7-95E7-020C25A91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</a:rPr>
              <a:t>주제 하나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어떤 행동을 도덕적이라고 할 수 있나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의무론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행위 자체의 옮음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결과주의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행위 공리주의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규칙 공리주의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덕 윤리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좋은 습관과 성품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</a:rPr>
              <a:t>주제 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과학기술이 사회의 방향을 결정할까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과학기술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가치중립성 대 윤리적 책임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기술 결정론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기술의 사회적 </a:t>
            </a: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구성론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기술 시스템 이론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33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7628E-05B4-4EE5-9860-25038A9D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GMO </a:t>
            </a:r>
            <a:r>
              <a:rPr lang="ko-KR" altLang="en-US" dirty="0"/>
              <a:t>목화는 제</a:t>
            </a:r>
            <a:r>
              <a:rPr lang="en-US" altLang="ko-KR" dirty="0"/>
              <a:t>3</a:t>
            </a:r>
            <a:r>
              <a:rPr lang="ko-KR" altLang="en-US" dirty="0"/>
              <a:t>세계에서 재배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383652-1EC9-4E52-BEBE-0108BCCA39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20900"/>
            <a:ext cx="4640262" cy="3748194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1FA269-57B8-4433-9581-00F21309F5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농부들은 매년 농약에 내성이 생긴 목화에 새로운 농약을 구입해야 하며 헬기로 뿌리는 농약에 고스란히 신체를 노출할 수 밖에 없다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0555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죄수가 현자가 되어 돌아오기까지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8232" y="2336800"/>
            <a:ext cx="4323023" cy="3598863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3173" y="2336800"/>
            <a:ext cx="414294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3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A1F2C-5AFA-45E0-8932-3F26BAF6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3300"/>
              <a:t>동굴에 갇힌 죄수가 되어서는 </a:t>
            </a:r>
            <a:br>
              <a:rPr lang="en-US" altLang="ko-KR" sz="3300"/>
            </a:br>
            <a:r>
              <a:rPr lang="ko-KR" altLang="en-US" sz="3300"/>
              <a:t>윤리적 판단을 할 수가 없습니다</a:t>
            </a:r>
            <a:r>
              <a:rPr lang="en-US" altLang="ko-KR" sz="3300"/>
              <a:t>.</a:t>
            </a:r>
            <a:endParaRPr lang="ko-KR" altLang="en-US" sz="33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D6320E-91F1-4B03-A80F-046D4047B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27" r="21092" b="-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F9349FA-B820-4640-9AFC-FF54EAF0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6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9B27FC-6D9B-42E1-837E-C3CC298966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666532" y="0"/>
            <a:ext cx="6858951" cy="4578350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2A21291-30E5-4D6D-91FD-82D57C9B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915638"/>
          </a:xfrm>
        </p:spPr>
        <p:txBody>
          <a:bodyPr/>
          <a:lstStyle/>
          <a:p>
            <a:r>
              <a:rPr lang="en-US" dirty="0"/>
              <a:t>SNS</a:t>
            </a:r>
            <a:r>
              <a:rPr lang="ko-KR" altLang="en-US" dirty="0"/>
              <a:t>는 세상을 보는 창이지만 진실을 모두 보여주지는 못합니다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EE96FB-E132-454E-91DB-2EF35D45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2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9EDF3-12F3-4B41-B4C1-65B2CFBD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b="1" spc="0"/>
              <a:t>폴란드의 </a:t>
            </a:r>
            <a:r>
              <a:rPr lang="ko-KR" altLang="en-US" b="1" spc="0" err="1"/>
              <a:t>파웰</a:t>
            </a:r>
            <a:r>
              <a:rPr lang="ko-KR" altLang="en-US" b="1" spc="0"/>
              <a:t> </a:t>
            </a:r>
            <a:r>
              <a:rPr lang="ko-KR" altLang="en-US" b="1" spc="0" err="1"/>
              <a:t>쿠친스키</a:t>
            </a:r>
            <a:r>
              <a:rPr lang="en-US" altLang="ko-KR" b="1" spc="0"/>
              <a:t>(Pawel Kuczynski)</a:t>
            </a:r>
            <a:r>
              <a:rPr lang="ko-KR" altLang="en-US" b="1" spc="0"/>
              <a:t> 그림</a:t>
            </a:r>
            <a:endParaRPr lang="ko-KR" altLang="en-US" dirty="0"/>
          </a:p>
        </p:txBody>
      </p:sp>
      <p:pic>
        <p:nvPicPr>
          <p:cNvPr id="6" name="내용 개체 틀 5" descr="떼, 실외, 해변, 대형이(가) 표시된 사진&#10;&#10;자동 생성된 설명">
            <a:extLst>
              <a:ext uri="{FF2B5EF4-FFF2-40B4-BE49-F238E27FC236}">
                <a16:creationId xmlns:a16="http://schemas.microsoft.com/office/drawing/2014/main" id="{52E7F654-36FD-4F94-8CFA-44B8D81DD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0" b="34659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0751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89F238-DBE2-41FA-901F-A18024F8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>
            <a:normAutofit/>
          </a:bodyPr>
          <a:lstStyle/>
          <a:p>
            <a:r>
              <a:rPr lang="en-US" sz="3200" dirty="0"/>
              <a:t>SNS </a:t>
            </a:r>
            <a:r>
              <a:rPr lang="ko-KR" altLang="en-US" sz="3200" dirty="0" err="1"/>
              <a:t>디스토피아를</a:t>
            </a:r>
            <a:r>
              <a:rPr lang="ko-KR" altLang="en-US" sz="3200" dirty="0"/>
              <a:t> 이보다 더 잘 표현할 수 있을까요</a:t>
            </a:r>
            <a:r>
              <a:rPr lang="en-US" altLang="ko-KR" sz="3200" dirty="0"/>
              <a:t>?</a:t>
            </a:r>
            <a:endParaRPr lang="en-US" sz="3200" dirty="0"/>
          </a:p>
        </p:txBody>
      </p:sp>
      <p:pic>
        <p:nvPicPr>
          <p:cNvPr id="4" name="그림 3" descr="묶음, 줄지은, 행, 그룹이(가) 표시된 사진&#10;&#10;자동 생성된 설명">
            <a:extLst>
              <a:ext uri="{FF2B5EF4-FFF2-40B4-BE49-F238E27FC236}">
                <a16:creationId xmlns:a16="http://schemas.microsoft.com/office/drawing/2014/main" id="{C7184EAE-71EE-4FC1-AAF5-6CC8DDA9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7" r="1" b="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E4A8BF-2F6E-4524-B567-266BE81CE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61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0CFB551-8A7C-453D-83FC-B6306330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3600" dirty="0"/>
              <a:t>사람들은 가짜뉴스의 노예가 되고 아이는 스마트폰에 친구를 뺏겼습니다</a:t>
            </a:r>
            <a:r>
              <a:rPr lang="en-US" altLang="ko-KR" sz="3600" dirty="0"/>
              <a:t>.</a:t>
            </a:r>
            <a:endParaRPr lang="en-US" sz="3600" dirty="0"/>
          </a:p>
        </p:txBody>
      </p:sp>
      <p:pic>
        <p:nvPicPr>
          <p:cNvPr id="8" name="내용 개체 틀 7" descr="실내, 갈색, 개, 서있는이(가) 표시된 사진&#10;&#10;자동 생성된 설명">
            <a:extLst>
              <a:ext uri="{FF2B5EF4-FFF2-40B4-BE49-F238E27FC236}">
                <a16:creationId xmlns:a16="http://schemas.microsoft.com/office/drawing/2014/main" id="{E1624B57-8EAB-4570-A2D9-E47E392041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20900"/>
            <a:ext cx="4640262" cy="3748194"/>
          </a:xfrm>
        </p:spPr>
      </p:pic>
      <p:pic>
        <p:nvPicPr>
          <p:cNvPr id="6" name="내용 개체 틀 5" descr="사진, 남자, 그룹, 다른이(가) 표시된 사진&#10;&#10;자동 생성된 설명">
            <a:extLst>
              <a:ext uri="{FF2B5EF4-FFF2-40B4-BE49-F238E27FC236}">
                <a16:creationId xmlns:a16="http://schemas.microsoft.com/office/drawing/2014/main" id="{6C4DB34A-E1C2-40D9-9A9B-434702F18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3" b="-1"/>
          <a:stretch/>
        </p:blipFill>
        <p:spPr>
          <a:xfrm>
            <a:off x="6515944" y="2120900"/>
            <a:ext cx="4639736" cy="374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586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DF123-9BC9-4452-9A37-13410AA6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우리가 생각하고 있는 것들이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49936-90C2-496E-B8AB-7FF31E24B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내리고 있는 윤리적 판단들이 </a:t>
            </a:r>
            <a:r>
              <a:rPr lang="en-US" altLang="ko-KR" dirty="0"/>
              <a:t>SNS</a:t>
            </a:r>
            <a:r>
              <a:rPr lang="ko-KR" altLang="en-US" dirty="0"/>
              <a:t>에 의존하고 있는 것들이라면</a:t>
            </a:r>
            <a:endParaRPr lang="en-US" altLang="ko-KR" dirty="0"/>
          </a:p>
          <a:p>
            <a:r>
              <a:rPr lang="ko-KR" altLang="en-US" dirty="0"/>
              <a:t>어쩌면 우리는 진실을 말하고 있을 수도</a:t>
            </a:r>
            <a:endParaRPr lang="en-US" altLang="ko-KR" dirty="0"/>
          </a:p>
          <a:p>
            <a:r>
              <a:rPr lang="ko-KR" altLang="en-US" dirty="0"/>
              <a:t>어쩌면 우리는 가짜뉴스를 재생산하고 있을 수도 </a:t>
            </a:r>
            <a:endParaRPr lang="en-US" altLang="ko-KR" dirty="0"/>
          </a:p>
          <a:p>
            <a:r>
              <a:rPr lang="ko-KR" altLang="en-US" dirty="0"/>
              <a:t>있습니다</a:t>
            </a:r>
            <a:r>
              <a:rPr lang="en-US" altLang="ko-KR" dirty="0"/>
              <a:t>………..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415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8F1C1-A13C-4C1A-AB0F-D26CCC2A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dirty="0"/>
              <a:t>코로나</a:t>
            </a:r>
            <a:r>
              <a:rPr lang="en-US" altLang="ko-KR" dirty="0"/>
              <a:t>19, </a:t>
            </a:r>
            <a:r>
              <a:rPr lang="ko-KR" altLang="en-US" dirty="0"/>
              <a:t>언제쯤 끝날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2F905E-AD49-4DB7-942C-3E625CC27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06" b="18122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64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D5965-F8D4-496F-9580-E5893FF4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209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영화 </a:t>
            </a:r>
            <a:r>
              <a:rPr lang="en-US" altLang="ko-KR" sz="3200" dirty="0"/>
              <a:t>&lt;</a:t>
            </a:r>
            <a:r>
              <a:rPr lang="ko-KR" altLang="en-US" sz="3200" dirty="0"/>
              <a:t>감기</a:t>
            </a:r>
            <a:r>
              <a:rPr lang="en-US" altLang="ko-KR" sz="3200" dirty="0"/>
              <a:t>(Flu)&gt;</a:t>
            </a:r>
            <a:r>
              <a:rPr lang="ko-KR" altLang="en-US" sz="3200" dirty="0"/>
              <a:t>김성수 감독</a:t>
            </a:r>
            <a:r>
              <a:rPr lang="en-US" altLang="ko-KR" sz="3200" dirty="0"/>
              <a:t>, 2013</a:t>
            </a:r>
            <a:endParaRPr lang="ko-KR" altLang="en-US" sz="3200" dirty="0"/>
          </a:p>
        </p:txBody>
      </p:sp>
      <p:pic>
        <p:nvPicPr>
          <p:cNvPr id="4" name="온라인 미디어 3" title="￬ﾘﾁ￭ﾙﾔ ￪ﾰﾐ￪ﾸﾰ 1￫ﾶﾀ - ￬ﾽﾔ￫ﾡﾜ￫ﾂﾘ ￫ﾰﾔ￬ﾝﾴ￫ﾟﾬ￬ﾊﾤ￪ﾰﾀ ￭ﾕﾜ￪ﾵﾭ￬ﾗﾐ ￬ﾃﾝ￪ﾸﾴ￫ﾋﾤ￫ﾩﾴ">
            <a:hlinkClick r:id="" action="ppaction://media"/>
            <a:extLst>
              <a:ext uri="{FF2B5EF4-FFF2-40B4-BE49-F238E27FC236}">
                <a16:creationId xmlns:a16="http://schemas.microsoft.com/office/drawing/2014/main" id="{4A7194E2-77BE-4D54-82D8-5069B5FD585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85913" y="1115986"/>
            <a:ext cx="9013964" cy="50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D714-D100-47E5-AA3D-DBFF8644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873A2-2C42-4173-BBB6-F96D49E97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</a:rPr>
              <a:t>주제 셋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동물과 자연에게도 도덕적 배려를 해야 할까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근대 서양의 인간중심주의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베이컨의 자연 지배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데카르트의 기계적 자연관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칸트의 동물관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동물중심주의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싱어의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동물해방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 </a:t>
            </a: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리건의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동물 권리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테일러의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생명중심주의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레오폴드의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대지윤리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심층생태론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503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35E96-1D6E-47C0-BB7C-967B1554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6396"/>
          </a:xfrm>
        </p:spPr>
        <p:txBody>
          <a:bodyPr>
            <a:normAutofit fontScale="90000"/>
          </a:bodyPr>
          <a:lstStyle/>
          <a:p>
            <a:br>
              <a:rPr lang="en-US" altLang="ko-KR" sz="3200" dirty="0"/>
            </a:br>
            <a:r>
              <a:rPr lang="ko-KR" altLang="en-US" sz="3200" dirty="0"/>
              <a:t>작은 시작이 돌이킬 수 없는 결과를 불러올 수도 있습니다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온라인 미디어 3" title="￫ﾋﾤ￬ﾈﾘ￫ﾥﾼ ￬ﾜﾄ￭ﾕﾜ ￬ﾆﾌ￬ﾈﾘ￬ﾝﾘ ￭ﾝﾬ￬ﾃﾝ￬ﾝﾀ ￬ﾠﾕ￫ﾋﾹ￭ﾕﾜ￪ﾰﾀ?(￭ﾆﾠ￫ﾡﾠ￭ﾕﾙ￬ﾊﾵ￬ﾞﾐ￫ﾣﾌ ￬ﾘﾁ￭ﾙﾔ ￪ﾰﾐ￪ﾸﾰ)">
            <a:hlinkClick r:id="" action="ppaction://media"/>
            <a:extLst>
              <a:ext uri="{FF2B5EF4-FFF2-40B4-BE49-F238E27FC236}">
                <a16:creationId xmlns:a16="http://schemas.microsoft.com/office/drawing/2014/main" id="{6B6A17B9-E337-4F64-ACE1-A24E07F301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5925" y="1408112"/>
            <a:ext cx="8758238" cy="49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FD827-075E-44E8-82BD-6C311D62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2307409"/>
            <a:ext cx="3157577" cy="3747316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영화 </a:t>
            </a:r>
            <a:r>
              <a:rPr lang="en-US" altLang="ko-KR" sz="2800" dirty="0"/>
              <a:t>&lt;</a:t>
            </a:r>
            <a:r>
              <a:rPr lang="ko-KR" altLang="en-US" sz="2800" dirty="0"/>
              <a:t>감기</a:t>
            </a:r>
            <a:r>
              <a:rPr lang="en-US" altLang="ko-KR" sz="2800" dirty="0"/>
              <a:t>&gt;</a:t>
            </a:r>
            <a:r>
              <a:rPr lang="ko-KR" altLang="en-US" sz="2800" dirty="0"/>
              <a:t>의 </a:t>
            </a:r>
            <a:br>
              <a:rPr lang="en-US" altLang="ko-KR" sz="2800" dirty="0"/>
            </a:br>
            <a:r>
              <a:rPr lang="ko-KR" altLang="en-US" sz="2800" dirty="0"/>
              <a:t>간략한 줄거리를 보셨습니다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graphicFrame>
        <p:nvGraphicFramePr>
          <p:cNvPr id="32" name="내용 개체 틀 2">
            <a:extLst>
              <a:ext uri="{FF2B5EF4-FFF2-40B4-BE49-F238E27FC236}">
                <a16:creationId xmlns:a16="http://schemas.microsoft.com/office/drawing/2014/main" id="{F431E452-B36D-4934-B19C-981A3BBE51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36347" y="803275"/>
          <a:ext cx="5913437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0914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EF090-68DD-4527-BF4D-7D800BCE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코로나</a:t>
            </a:r>
            <a:r>
              <a:rPr lang="en-US" altLang="ko-KR" sz="4000" dirty="0"/>
              <a:t>19</a:t>
            </a:r>
            <a:r>
              <a:rPr lang="ko-KR" altLang="en-US" sz="4000" dirty="0"/>
              <a:t>는 우리의 삶을 너무나 많이 </a:t>
            </a:r>
            <a:br>
              <a:rPr lang="en-US" altLang="ko-KR" sz="4000" dirty="0"/>
            </a:br>
            <a:r>
              <a:rPr lang="ko-KR" altLang="en-US" sz="4000" dirty="0"/>
              <a:t>바꾸었습니다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503EB8-5B5C-42D0-9A36-429C77EBF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168" y="2120900"/>
            <a:ext cx="3775851" cy="3748088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06775F-9EEE-4F0D-90E5-60F1277C7B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690317"/>
            <a:ext cx="4638675" cy="26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23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311DD4-52F3-4D71-A830-B2FCCFF9B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7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CE7D08-1029-4B8E-8C84-4AE5589732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37" b="2770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E0285E-096D-4CBD-914B-0DC20335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vert="horz" lIns="91440" tIns="45720" rIns="91440" bIns="0" rtlCol="0" anchor="b">
            <a:normAutofit/>
          </a:bodyPr>
          <a:lstStyle/>
          <a:p>
            <a:pPr latinLnBrk="0"/>
            <a:r>
              <a:rPr lang="ko-KR" altLang="en-US" sz="2800" dirty="0"/>
              <a:t>마스크를 쓰고도 불안한 대중교통</a:t>
            </a:r>
            <a:endParaRPr lang="en-US" altLang="ko-KR" sz="28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E0C26E-C7F3-486D-BE7F-483FBB486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59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E51FA-AC71-4948-BA31-70DB8E37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다시 일상으로 돌아갔으면 좋겠습니다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782C1-BEAC-4415-896B-F16F893B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2024-07-13</a:t>
            </a:fld>
            <a:endParaRPr 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EBF6DD-CB56-4B35-8555-2DA49FD86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15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61ED83-7885-469B-A749-40C53FB329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9749" b="23492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A244EF1-EFFC-43E7-BDBE-10358676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ko-KR" altLang="en-US" sz="3200" dirty="0"/>
              <a:t>카페에 앉아 친구와 커피 마시고 수다 떨고 싶습니다</a:t>
            </a:r>
            <a:endParaRPr lang="en-US" sz="32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20EBE42-2F7D-4608-9B29-767B397A9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7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ECAB-1AA8-4F34-ADBF-C038184D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코로나는 여러가지 문제가 복합적으로 </a:t>
            </a:r>
            <a:br>
              <a:rPr lang="en-US" altLang="ko-KR" dirty="0"/>
            </a:br>
            <a:r>
              <a:rPr lang="ko-KR" altLang="en-US" dirty="0"/>
              <a:t>얽혀 있습니다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DD84C-F649-4ABD-B574-A4F413DBE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코로나</a:t>
            </a:r>
            <a:r>
              <a:rPr lang="en-US" altLang="ko-KR" sz="2800" dirty="0"/>
              <a:t>19 </a:t>
            </a:r>
            <a:r>
              <a:rPr lang="ko-KR" altLang="en-US" sz="2800" dirty="0"/>
              <a:t>문제는 감염의 문제이고</a:t>
            </a:r>
            <a:r>
              <a:rPr lang="en-US" altLang="ko-KR" sz="2800" dirty="0"/>
              <a:t>,</a:t>
            </a:r>
            <a:r>
              <a:rPr lang="ko-KR" altLang="en-US" sz="2800" dirty="0"/>
              <a:t> 사회문제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도덕문제입니다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우리는 여기에 대해서도 충분히 토론하고 국제사회가 나아갈 길에 대해서 의견을 가질 수 있을 것입니다</a:t>
            </a:r>
            <a:r>
              <a:rPr lang="en-US" altLang="ko-KR" sz="2800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515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EFBFF-EDC4-456C-9AD0-0F4B4279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AFF5FA-63C0-4F51-9D9C-D80462A96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163" y="812799"/>
            <a:ext cx="3295985" cy="5294757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6ADB8B-9251-4628-A8B1-AECE959D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요즘 오죽하면 이런 코로나 </a:t>
            </a:r>
            <a:r>
              <a:rPr lang="ko-KR" altLang="en-US" sz="2400" dirty="0" err="1"/>
              <a:t>확진자를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희화화한</a:t>
            </a:r>
            <a:r>
              <a:rPr lang="ko-KR" altLang="en-US" sz="2400" dirty="0"/>
              <a:t> 이미지가 돌아다닙니다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ㅠㅠ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874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B460-99C0-4664-8E89-F9077DFF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 latinLnBrk="0"/>
            <a:r>
              <a:rPr lang="ko-KR" altLang="en-US" sz="4400" dirty="0"/>
              <a:t>지금 대한민국과 전세계 국민들에게 필요한 </a:t>
            </a:r>
            <a:r>
              <a:rPr lang="ko-KR" altLang="en-US" sz="4400"/>
              <a:t>윤리적 결단은 무엇일까요</a:t>
            </a:r>
            <a:r>
              <a:rPr lang="en-US" altLang="ko-KR" sz="4400" dirty="0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DDFD9-753E-417E-8EAB-D41CABE0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071" y="964028"/>
            <a:ext cx="2770873" cy="4196299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marL="0" indent="0" latinLnBrk="0">
              <a:buNone/>
            </a:pPr>
            <a:endParaRPr lang="en-US" altLang="ko-KR" sz="1800" cap="all" dirty="0"/>
          </a:p>
        </p:txBody>
      </p:sp>
    </p:spTree>
    <p:extLst>
      <p:ext uri="{BB962C8B-B14F-4D97-AF65-F5344CB8AC3E}">
        <p14:creationId xmlns:p14="http://schemas.microsoft.com/office/powerpoint/2010/main" val="4050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F4220-9607-4245-BA41-7797DC18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197092-6ADC-4F9E-96BA-C50BE123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주제 넷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사랑에도 ‘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기술’이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필요할까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?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자유주의와 보수주의의 성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프롬과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『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사랑의 기술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』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성적 지향과 동성애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성적 자기 결정권과 성 상품화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8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8896F-62FB-42A4-AC07-40BFC5A2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160ED-02D6-44CC-9D12-AD2039CA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</a:pPr>
            <a:r>
              <a:rPr lang="ko-KR" altLang="en-US" sz="2000" kern="0" dirty="0">
                <a:solidFill>
                  <a:srgbClr val="000000"/>
                </a:solidFill>
              </a:rPr>
              <a:t>주제 다섯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인간은 절대적 가치를 지니는가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낙태와 윤리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뇌사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장기이식과 윤리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안락사외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생명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의료윤리 원칙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의학 연구와 윤리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의료 자원의 배분과 정의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8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A38A-CF7D-42B6-AA3F-9F60E32B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72620-6410-4611-9C0D-6AFE843A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</a:pPr>
            <a:r>
              <a:rPr lang="ko-KR" altLang="en-US" sz="1600" kern="0" dirty="0">
                <a:solidFill>
                  <a:srgbClr val="000000"/>
                </a:solidFill>
              </a:rPr>
              <a:t>주제 여섯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죽음은 항상 두렵고 나쁜 것일까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죽음과 윤리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소크라테스와 죽음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에피쿠로스와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죽음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스토아학파와 죽음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쇼펜하우어와 죽음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하이데거와 죽음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9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D7BD18-D4DB-45CC-AEA3-281E8BC7C9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042" b="32700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9EA7C8-C1DD-4419-B54F-3FA6C373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ko-KR" altLang="en-US" sz="3100"/>
              <a:t>우리는 순간순간 많은 윤리적 문제들과 만나고 있습니다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81B70F-E6DA-4FEE-96BA-ADE6A961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무척 아름다운 사진입니다</a:t>
            </a:r>
            <a:r>
              <a:rPr lang="en-US" altLang="ko-KR" dirty="0"/>
              <a:t>. </a:t>
            </a:r>
            <a:r>
              <a:rPr lang="ko-KR" altLang="en-US" dirty="0"/>
              <a:t>여기에도 윤리적 문제는 깃들어 있습니다</a:t>
            </a:r>
            <a:r>
              <a:rPr lang="en-US" altLang="ko-KR" dirty="0"/>
              <a:t>. </a:t>
            </a:r>
            <a:r>
              <a:rPr lang="ko-KR" altLang="en-US" dirty="0"/>
              <a:t>무엇일까요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사진은 저작권이 없는 </a:t>
            </a:r>
            <a:r>
              <a:rPr lang="en-US" altLang="ko-KR" dirty="0" err="1"/>
              <a:t>unsplash</a:t>
            </a:r>
            <a:r>
              <a:rPr lang="en-US" altLang="ko-KR" dirty="0"/>
              <a:t> </a:t>
            </a:r>
            <a:r>
              <a:rPr lang="ko-KR" altLang="en-US" dirty="0"/>
              <a:t>사이트에서 가져온 사진입니다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825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와이드스크린</PresentationFormat>
  <Paragraphs>125</Paragraphs>
  <Slides>59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맑은 고딕</vt:lpstr>
      <vt:lpstr>맑은 고딕</vt:lpstr>
      <vt:lpstr>Batang</vt:lpstr>
      <vt:lpstr>함초롬바탕</vt:lpstr>
      <vt:lpstr>Calibri</vt:lpstr>
      <vt:lpstr>1_RetrospectVTI</vt:lpstr>
      <vt:lpstr>인간과 철학</vt:lpstr>
      <vt:lpstr>주교재</vt:lpstr>
      <vt:lpstr>성적평가</vt:lpstr>
      <vt:lpstr>&lt;더 좋은 삶을 위한 도덕 주제들&gt;</vt:lpstr>
      <vt:lpstr>PowerPoint 프레젠테이션</vt:lpstr>
      <vt:lpstr>PowerPoint 프레젠테이션</vt:lpstr>
      <vt:lpstr>PowerPoint 프레젠테이션</vt:lpstr>
      <vt:lpstr>PowerPoint 프레젠테이션</vt:lpstr>
      <vt:lpstr>우리는 순간순간 많은 윤리적 문제들과 만나고 있습니다</vt:lpstr>
      <vt:lpstr>오늘 점심으로 무엇을 드셨나요?</vt:lpstr>
      <vt:lpstr>방금 본 햄버거 세트에 구성되어 있는 햄버거, 콜라의 공통점은?</vt:lpstr>
      <vt:lpstr>정답은 바로 옥수수입니다</vt:lpstr>
      <vt:lpstr>소의 사료에 옥수수가 들어갑니다 그걸 먹고 자란 소의 고기가 햄버거 패티가 됩니다</vt:lpstr>
      <vt:lpstr>콜라엔 고과당 옥수수시럽이 들어갑니다. 설탕으로는 콜라의 단맛을 낼 수 없습니다</vt:lpstr>
      <vt:lpstr>햄버거 세트 세가지 음식의 공통점은?</vt:lpstr>
      <vt:lpstr>여전히 논란 중에 있는 GMO</vt:lpstr>
      <vt:lpstr>우리나라 사람들은 는 언제 GMO식품을 먹는지조차 알기 어려울 때가 많습니다</vt:lpstr>
      <vt:lpstr>PowerPoint 프레젠테이션</vt:lpstr>
      <vt:lpstr>간단하게 보아도 우리와 밀접한 관계가 있는 식품들이죠</vt:lpstr>
      <vt:lpstr>미국은 옥수수 농업이 지금 최고의 호황을 맞고 있습니다</vt:lpstr>
      <vt:lpstr>미국이 옥수수 농사로 최고의 호황을 맞고 있는 이유는 무엇일까요? </vt:lpstr>
      <vt:lpstr>PowerPoint 프레젠테이션</vt:lpstr>
      <vt:lpstr>PowerPoint 프레젠테이션</vt:lpstr>
      <vt:lpstr>석탄, 석유 연료가 이산화탄소를 배출해서 지구온난화를 촉진하는 것에 비해 환경에 좋을 것 같습니다.</vt:lpstr>
      <vt:lpstr>그러나 저렇게 에탄올 자동차에 가득채울 연료를 만들려면 옥수수가 얼마나 필요할까요?</vt:lpstr>
      <vt:lpstr>멕시코 사람 1인이 1년 먹을 또띠아를 만들 옥수수가 필요합니다</vt:lpstr>
      <vt:lpstr>미국사람이 왜 멕시코 사람 또띠아를 걱정하냐구요?</vt:lpstr>
      <vt:lpstr>바이오연료 개발로 국제 곡물가가 폭등을 하고 특히 옥수수를 주식으로 하는 나라들은 식량난을 겪고 있습니다</vt:lpstr>
      <vt:lpstr>그런데 옥수수가격 상승은 또띠아 가격 상승에서 끝나지 않습니다</vt:lpstr>
      <vt:lpstr>PowerPoint 프레젠테이션</vt:lpstr>
      <vt:lpstr>해결의 방법은 무엇일까요?</vt:lpstr>
      <vt:lpstr>로컬푸드가 답입니다</vt:lpstr>
      <vt:lpstr>남에게 의존하지 않는 먹거리</vt:lpstr>
      <vt:lpstr>저녁에 치느님을 영접하는 건 행복이죠?^^</vt:lpstr>
      <vt:lpstr>그러나 우리가 영접하는 치킨이 이런 좋은 환경에서 방사되지는 않는다는 불편한 진실</vt:lpstr>
      <vt:lpstr>주거 유형은 어떻게 되시나요?</vt:lpstr>
      <vt:lpstr>아파트, 전원주택, 빌라, 원룸 필요에 따라서 선택할 수 있습니다</vt:lpstr>
      <vt:lpstr>그러나 너무 협소하고 지내기 어려운 주거공간으로 내몰리는 사람들이 있습니다. </vt:lpstr>
      <vt:lpstr>어떤 소재의 옷을 선호하시나요?</vt:lpstr>
      <vt:lpstr>GMO 목화는 제3세계에서 재배</vt:lpstr>
      <vt:lpstr>죄수가 현자가 되어 돌아오기까지</vt:lpstr>
      <vt:lpstr>동굴에 갇힌 죄수가 되어서는  윤리적 판단을 할 수가 없습니다.</vt:lpstr>
      <vt:lpstr>SNS는 세상을 보는 창이지만 진실을 모두 보여주지는 못합니다.</vt:lpstr>
      <vt:lpstr>폴란드의 파웰 쿠친스키(Pawel Kuczynski) 그림</vt:lpstr>
      <vt:lpstr>SNS 디스토피아를 이보다 더 잘 표현할 수 있을까요?</vt:lpstr>
      <vt:lpstr>사람들은 가짜뉴스의 노예가 되고 아이는 스마트폰에 친구를 뺏겼습니다.</vt:lpstr>
      <vt:lpstr>우리가 생각하고 있는 것들이….</vt:lpstr>
      <vt:lpstr>코로나19, 언제쯤 끝날 수 있을까?</vt:lpstr>
      <vt:lpstr>영화 &lt;감기(Flu)&gt;김성수 감독, 2013</vt:lpstr>
      <vt:lpstr> 작은 시작이 돌이킬 수 없는 결과를 불러올 수도 있습니다.</vt:lpstr>
      <vt:lpstr>영화 &lt;감기&gt;의  간략한 줄거리를 보셨습니다.</vt:lpstr>
      <vt:lpstr>코로나19는 우리의 삶을 너무나 많이  바꾸었습니다</vt:lpstr>
      <vt:lpstr>PowerPoint 프레젠테이션</vt:lpstr>
      <vt:lpstr>마스크를 쓰고도 불안한 대중교통</vt:lpstr>
      <vt:lpstr>다시 일상으로 돌아갔으면 좋겠습니다</vt:lpstr>
      <vt:lpstr>카페에 앉아 친구와 커피 마시고 수다 떨고 싶습니다</vt:lpstr>
      <vt:lpstr>코로나는 여러가지 문제가 복합적으로  얽혀 있습니다</vt:lpstr>
      <vt:lpstr>PowerPoint 프레젠테이션</vt:lpstr>
      <vt:lpstr>지금 대한민국과 전세계 국민들에게 필요한 윤리적 결단은 무엇일까요?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2020-03-12T08:06:47Z</dcterms:created>
  <dcterms:modified xsi:type="dcterms:W3CDTF">2024-07-13T14:03:48Z</dcterms:modified>
</cp:coreProperties>
</file>